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68" r:id="rId16"/>
    <p:sldId id="270" r:id="rId17"/>
    <p:sldId id="273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8E360-C6FB-4732-91C8-D65C0774240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974CA-C764-4200-93DC-E8B0245606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0F0158-6270-44AD-8BA3-4AFFEA76CFA9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fld id="{95A36DE5-4A10-4202-83B1-C4CEFED6EACC}" type="slidenum">
              <a:rPr lang="ar-SA" sz="1200"/>
              <a:pPr eaLnBrk="0" hangingPunct="0"/>
              <a:t>8</a:t>
            </a:fld>
            <a:endParaRPr 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4AD005-03AA-4A8A-8C31-8B1FAF64BE2C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61E11-8A7A-4E20-8323-84C22AC5370C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ar-J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1469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2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3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4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5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6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99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0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1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2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4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6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8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09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10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471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12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14713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114714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114715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4716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2AD67-FF21-4D5E-9635-CF322AFDAD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ذييل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13667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8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9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0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1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2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3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4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5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6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7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8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79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0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1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2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3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4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5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86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687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88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JO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13689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JO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JO" smtClean="0"/>
              <a:t>المستوى الثاني</a:t>
            </a:r>
            <a:endParaRPr lang="en-US" smtClean="0"/>
          </a:p>
          <a:p>
            <a:pPr lvl="2"/>
            <a:r>
              <a:rPr lang="ar-JO" smtClean="0"/>
              <a:t>المستوى الثالث</a:t>
            </a:r>
            <a:endParaRPr lang="en-US" smtClean="0"/>
          </a:p>
          <a:p>
            <a:pPr lvl="3"/>
            <a:r>
              <a:rPr lang="ar-JO" smtClean="0"/>
              <a:t>المستوى الرابع</a:t>
            </a:r>
            <a:endParaRPr lang="en-US" smtClean="0"/>
          </a:p>
          <a:p>
            <a:pPr lvl="4"/>
            <a:r>
              <a:rPr lang="ar-JO" smtClean="0"/>
              <a:t>المستوى الخامس</a:t>
            </a:r>
            <a:endParaRPr lang="en-US" smtClean="0"/>
          </a:p>
        </p:txBody>
      </p:sp>
      <p:sp>
        <p:nvSpPr>
          <p:cNvPr id="11369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13691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692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2/23/2014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4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>
              <a:defRPr sz="14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CE40DDC-A4D4-422D-9D70-AED9E7541B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>
    <p:blinds dir="vert"/>
  </p:transition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524000" y="4617184"/>
            <a:ext cx="61722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Prepared by</a:t>
            </a:r>
            <a:r>
              <a:rPr lang="ar-JO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Col. Dr. Jehad Qudah</a:t>
            </a:r>
            <a:b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Commander of Royal Police Academy</a:t>
            </a:r>
            <a:b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Jordan </a:t>
            </a:r>
            <a:endParaRPr lang="en-US" sz="25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5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endParaRPr lang="en-US" sz="2500" dirty="0"/>
          </a:p>
        </p:txBody>
      </p:sp>
      <p:sp>
        <p:nvSpPr>
          <p:cNvPr id="6" name="AutoShape 58"/>
          <p:cNvSpPr>
            <a:spLocks noChangeArrowheads="1"/>
          </p:cNvSpPr>
          <p:nvPr/>
        </p:nvSpPr>
        <p:spPr bwMode="auto">
          <a:xfrm>
            <a:off x="838200" y="1797784"/>
            <a:ext cx="7772400" cy="2057400"/>
          </a:xfrm>
          <a:prstGeom prst="flowChartAlternateProcess">
            <a:avLst/>
          </a:prstGeom>
          <a:gradFill rotWithShape="0">
            <a:gsLst>
              <a:gs pos="0">
                <a:srgbClr val="800000">
                  <a:gamma/>
                  <a:shade val="46275"/>
                  <a:invGamma/>
                </a:srgbClr>
              </a:gs>
              <a:gs pos="50000">
                <a:srgbClr val="800000"/>
              </a:gs>
              <a:gs pos="100000">
                <a:srgbClr val="8000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chemeClr val="tx2">
                <a:lumMod val="9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 eaLnBrk="0" hangingPunct="0"/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Briefing For</a:t>
            </a:r>
            <a:b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b="1" baseline="300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INTERPA CONFERNCE</a:t>
            </a:r>
            <a:b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Kuala Lumpur</a:t>
            </a:r>
            <a:endParaRPr lang="en-US" sz="3500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PT Bold Heading" pitchFamily="2" charset="-78"/>
            </a:endParaRPr>
          </a:p>
        </p:txBody>
      </p:sp>
      <p:pic>
        <p:nvPicPr>
          <p:cNvPr id="7" name="Picture 9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52400"/>
            <a:ext cx="14430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28601" y="152400"/>
          <a:ext cx="1447800" cy="1477407"/>
        </p:xfrm>
        <a:graphic>
          <a:graphicData uri="http://schemas.openxmlformats.org/presentationml/2006/ole">
            <p:oleObj spid="_x0000_s1026" name="Image" r:id="rId4" imgW="1791108" imgH="1829217" progId="">
              <p:embed/>
            </p:oleObj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0" y="4848225"/>
            <a:ext cx="80629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just" eaLnBrk="0" hangingPunct="0">
              <a:tabLst>
                <a:tab pos="0" algn="l"/>
                <a:tab pos="101600" algn="l"/>
              </a:tabLst>
              <a:defRPr/>
            </a:pPr>
            <a:r>
              <a:rPr lang="ar-SA" sz="4800" b="1">
                <a:solidFill>
                  <a:srgbClr val="99FF33"/>
                </a:solidFill>
                <a:latin typeface="Tahoma" pitchFamily="34" charset="0"/>
                <a:cs typeface="DecoType Naskh" pitchFamily="2" charset="-78"/>
              </a:rPr>
              <a:t> </a:t>
            </a:r>
            <a:endParaRPr lang="en-US" sz="3200" b="1">
              <a:solidFill>
                <a:srgbClr val="99FF33"/>
              </a:solidFill>
              <a:latin typeface="Simplified Arabic" pitchFamily="2" charset="-78"/>
              <a:cs typeface="DecoType Naskh" pitchFamily="2" charset="-78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60413" y="152400"/>
            <a:ext cx="8275637" cy="1150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0012" tIns="49212" rIns="100012" bIns="49212"/>
          <a:lstStyle/>
          <a:p>
            <a:pPr algn="ctr" defTabSz="1073150" rtl="0" eaLnBrk="0" hangingPunct="0">
              <a:lnSpc>
                <a:spcPct val="115000"/>
              </a:lnSpc>
            </a:pPr>
            <a:r>
              <a:rPr lang="en-US" sz="2000" b="1" u="sng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C- Master's program in Correctional Institutions Administration</a:t>
            </a:r>
          </a:p>
          <a:p>
            <a:pPr algn="ctr" defTabSz="1073150" rtl="0" eaLnBrk="0" hangingPunct="0">
              <a:lnSpc>
                <a:spcPct val="115000"/>
              </a:lnSpc>
            </a:pPr>
            <a:endParaRPr lang="en-US" sz="2000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073150" rtl="0" eaLnBrk="0" hangingPunct="0">
              <a:lnSpc>
                <a:spcPct val="115000"/>
              </a:lnSpc>
            </a:pPr>
            <a:r>
              <a:rPr lang="en-US" sz="20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Includes (33) credit hours of which (24) mandatory credit hours and (9) selective credit hours </a:t>
            </a: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which (3) credit hours for each material </a:t>
            </a:r>
          </a:p>
        </p:txBody>
      </p:sp>
      <p:graphicFrame>
        <p:nvGraphicFramePr>
          <p:cNvPr id="17529" name="Group 121"/>
          <p:cNvGraphicFramePr>
            <a:graphicFrameLocks noGrp="1"/>
          </p:cNvGraphicFramePr>
          <p:nvPr/>
        </p:nvGraphicFramePr>
        <p:xfrm>
          <a:off x="468313" y="1700213"/>
          <a:ext cx="8231187" cy="4621532"/>
        </p:xfrm>
        <a:graphic>
          <a:graphicData uri="http://schemas.openxmlformats.org/drawingml/2006/table">
            <a:tbl>
              <a:tblPr rtl="1"/>
              <a:tblGrid>
                <a:gridCol w="3406775"/>
                <a:gridCol w="550862"/>
                <a:gridCol w="3649663"/>
                <a:gridCol w="623887"/>
              </a:tblGrid>
              <a:tr h="501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Selective Courses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Mandatory Courses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Modern Management Systems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Scientific Research Methodology &amp; Its statistical Applications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Crisis Management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Correctional Institutions Management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  <a:endParaRPr kumimoji="0" lang="ar-SA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Family Disintegration &amp; Social Security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Criminal Psychology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Globalization and Crime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Contemporary Criminal Theories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Resources Management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Organizational Behavior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Guidance &amp; Counseling For Inmates From an Islamic Perspective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Rights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Reformation &amp; Rehabilitation Policies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Strategic Management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Social Change &amp; Social Care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Criminal Justice Systems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00" y="0"/>
            <a:ext cx="5105400" cy="838200"/>
          </a:xfrm>
        </p:spPr>
        <p:txBody>
          <a:bodyPr>
            <a:noAutofit/>
          </a:bodyPr>
          <a:lstStyle/>
          <a:p>
            <a:pPr algn="l"/>
            <a: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Training Activities (Cont.)</a:t>
            </a:r>
            <a:b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500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762000" eaLnBrk="0" hangingPunct="0">
              <a:buNone/>
              <a:defRPr/>
            </a:pPr>
            <a:r>
              <a:rPr lang="en-US" sz="36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B. Intermediate  Training Faculty:</a:t>
            </a:r>
          </a:p>
          <a:p>
            <a:pPr defTabSz="762000" eaLnBrk="0" hangingPunct="0">
              <a:defRPr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Mandatory courses for officers </a:t>
            </a:r>
          </a:p>
          <a:p>
            <a:pPr defTabSz="762000" eaLnBrk="0" hangingPunct="0">
              <a:defRPr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Specialized courses</a:t>
            </a:r>
          </a:p>
          <a:p>
            <a:pPr defTabSz="762000" eaLnBrk="0" hangingPunct="0">
              <a:defRPr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Workshops &amp; Symposia </a:t>
            </a:r>
            <a:endParaRPr lang="en-US" sz="36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rgbClr val="0033CC"/>
              </a:buClr>
              <a:buNone/>
              <a:defRPr/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rgbClr val="0033CC"/>
              </a:buClr>
              <a:buNone/>
              <a:defRPr/>
            </a:pPr>
            <a:endParaRPr lang="en-US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762000" eaLnBrk="0" hangingPunct="0">
              <a:defRPr/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Mandatory courses for officers :</a:t>
            </a:r>
            <a:endParaRPr lang="en-US" sz="36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rgbClr val="0033CC"/>
              </a:buClr>
              <a:buNone/>
              <a:defRPr/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Intermediate Command Course. </a:t>
            </a:r>
            <a:r>
              <a:rPr lang="ar-JO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Advanced Security Course.</a:t>
            </a:r>
            <a:r>
              <a:rPr lang="ar-JO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90000"/>
                </a:schemeClr>
              </a:buClr>
              <a:buFont typeface="Wingdings" pitchFamily="2" charset="2"/>
              <a:buChar char="v"/>
              <a:defRPr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Investigation and Criminal Detection for officers.   </a:t>
            </a:r>
          </a:p>
          <a:p>
            <a:pPr>
              <a:buNone/>
            </a:pPr>
            <a:endParaRPr lang="en-US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398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Specialized courses</a:t>
            </a:r>
            <a:endParaRPr lang="en-US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229600" cy="4530725"/>
          </a:xfrm>
        </p:spPr>
        <p:txBody>
          <a:bodyPr>
            <a:noAutofit/>
          </a:bodyPr>
          <a:lstStyle/>
          <a:p>
            <a:pPr defTabSz="762000" eaLnBrk="0" hangingPunct="0">
              <a:buNone/>
              <a:defRPr/>
            </a:pPr>
            <a:endParaRPr lang="en-US" sz="20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Higher Police Management course.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Duly Apprehension and Inspection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Crisis Management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Human Resources Management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Police Stations Commanders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Training of trainers (TOT)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Scientific Research Methodology for participants in Intermediate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Leadership course.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Security Media Principles course.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 Quality Management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Administrative Skills and Leadership Development course.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Scientific Research Methodology course. </a:t>
            </a:r>
            <a:endParaRPr lang="en-US" sz="2000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C- Workshops</a:t>
            </a:r>
            <a:endParaRPr lang="en-US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9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(</a:t>
            </a: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Programmed):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workshop titled The Role of Public Security in reinforcing Human Rights.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None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       (Held in April &amp; October of the year 2013).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workshop titled  Anti-Corruption. (Held in April &amp; July of the year 2013).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None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       (Un-programmed): 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Held according to needs &amp; new developments.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v"/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Arabic Language Teaching for Non-Native Speakers course which was held in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(2012) for Foreign Nationalities of Non-Native Arab Speakers (U.S.A, Spain,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Bulgaria, Australia and Turkey).    </a:t>
            </a:r>
          </a:p>
          <a:p>
            <a:pPr defTabSz="762000" eaLnBrk="0" hangingPunct="0">
              <a:lnSpc>
                <a:spcPct val="125000"/>
              </a:lnSpc>
              <a:buClr>
                <a:schemeClr val="tx2">
                  <a:lumMod val="50000"/>
                </a:schemeClr>
              </a:buClr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workshop titled (Criminal Investigations &amp; Anti-Money laundry) was held in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(28-02-2013) under supervision of British Team where employees from a different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Official Institutions and a number of P.S.D officers were  involved in that workshop.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  <a:cs typeface="Times New Roman" pitchFamily="18" charset="0"/>
            </a:endParaRP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workshop titled (Human Trafficking, Facts and Ambitions) that are held on (20-08-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2013) at the R.P.A. in cooperation with the Criminal Detection Department &amp; Anti-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Human Trafficking Unit, with the participation of competent persons from Ministry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of Interior, Justice and Labor. In addition to The Jordanian Women`s Union and 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number of </a:t>
            </a: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</a:rPr>
              <a:t>police officers from a different Units &amp; Departments.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endParaRPr lang="en-US" sz="1400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A workshop titled (Vehicles Theft, Facts and Challenges) was held on (23-10-2013) 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where a number of P.S.D officers and concerned Employees from a different Official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Institutions such as; Ministry of Justice &amp; Jordan Customs Department were  </a:t>
            </a:r>
          </a:p>
          <a:p>
            <a:pPr defTabSz="762000" eaLnBrk="0" hangingPunct="0">
              <a:buClr>
                <a:schemeClr val="tx2">
                  <a:lumMod val="50000"/>
                </a:schemeClr>
              </a:buClr>
            </a:pPr>
            <a:r>
              <a:rPr lang="en-US" sz="1400" b="1" dirty="0" smtClean="0">
                <a:solidFill>
                  <a:schemeClr val="tx2">
                    <a:lumMod val="90000"/>
                  </a:schemeClr>
                </a:solidFill>
                <a:cs typeface="Times New Roman" pitchFamily="18" charset="0"/>
              </a:rPr>
              <a:t>involved in that workshop. </a:t>
            </a:r>
            <a:endParaRPr lang="en-US" sz="14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Trainers &amp; Instructors</a:t>
            </a:r>
            <a:endParaRPr lang="en-US" b="1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762000" eaLnBrk="0" hangingPunct="0">
              <a:buNone/>
              <a:defRPr/>
            </a:pPr>
            <a:endParaRPr lang="en-US" sz="8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Full professors for Master degree programs</a:t>
            </a:r>
          </a:p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PHD holders </a:t>
            </a:r>
          </a:p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PSD Senior officers (Active &amp; retired)</a:t>
            </a:r>
          </a:p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Decision makers </a:t>
            </a:r>
          </a:p>
          <a:p>
            <a:endParaRPr lang="en-US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39825"/>
          </a:xfrm>
        </p:spPr>
        <p:txBody>
          <a:bodyPr/>
          <a:lstStyle/>
          <a:p>
            <a:pPr eaLnBrk="0" hangingPunct="0">
              <a:defRPr/>
            </a:pPr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 </a:t>
            </a:r>
            <a:endParaRPr lang="en-US" b="1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defTabSz="762000" eaLnBrk="0" hangingPunct="0">
              <a:buNone/>
              <a:defRPr/>
            </a:pPr>
            <a:endParaRPr lang="en-US" sz="8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Along with the most cutting edge of electronic devices, RPA uses the following methods;  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Lectures 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Seminars and Discussion loops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Programmed meetings with specialists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Field applications &amp; practical exercises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Study of the situation &amp; dilemmas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Researches &amp; working agendas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Scholars lectures</a:t>
            </a:r>
          </a:p>
          <a:p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Brainstorming </a:t>
            </a:r>
          </a:p>
          <a:p>
            <a:pPr>
              <a:buNone/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Partnership</a:t>
            </a:r>
            <a:endParaRPr lang="en-US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530725"/>
          </a:xfrm>
        </p:spPr>
        <p:txBody>
          <a:bodyPr>
            <a:noAutofit/>
          </a:bodyPr>
          <a:lstStyle/>
          <a:p>
            <a:pPr algn="just" eaLnBrk="0" hangingPunct="0"/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Royal Police Academy has become a specialized edifice in various policing and security training fields. Also, a destination for participants from different brotherly and friendly countries on the local, regional and international level. </a:t>
            </a:r>
          </a:p>
          <a:p>
            <a:pPr algn="just" eaLnBrk="0" hangingPunct="0"/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addition to increasing the prospects of security cooperation with local, regional and international security institutes and academies. </a:t>
            </a:r>
          </a:p>
          <a:p>
            <a:pPr algn="just" eaLnBrk="0" hangingPunct="0">
              <a:buFont typeface="Wingdings" pitchFamily="2" charset="2"/>
              <a:buChar char="q"/>
            </a:pPr>
            <a:endParaRPr lang="en-US" sz="2200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National Level: </a:t>
            </a:r>
            <a:r>
              <a:rPr lang="en-US" sz="2200" b="1" dirty="0" err="1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Mu`tah</a:t>
            </a: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University, other police, military and civilian management &amp; training Institutes</a:t>
            </a:r>
          </a:p>
          <a:p>
            <a:pPr algn="just" eaLnBrk="0" hangingPunct="0"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Regional Level: KSA, UAE, Kuwait, Iraq, Sudan, …</a:t>
            </a:r>
          </a:p>
          <a:p>
            <a:pPr algn="just" eaLnBrk="0" hangingPunct="0"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International Level: U.S.A. 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E.U. 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JICA 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TURKEY.</a:t>
            </a:r>
            <a:r>
              <a:rPr lang="en-US" sz="22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75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Statistics </a:t>
            </a:r>
            <a:br>
              <a:rPr lang="en-US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366 Master graduates </a:t>
            </a:r>
          </a:p>
          <a:p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2013:</a:t>
            </a:r>
          </a:p>
          <a:p>
            <a:pPr lvl="1">
              <a:buClr>
                <a:schemeClr val="tx2">
                  <a:lumMod val="90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48 courses</a:t>
            </a:r>
          </a:p>
          <a:p>
            <a:pPr lvl="1">
              <a:buClr>
                <a:schemeClr val="tx2">
                  <a:lumMod val="90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798 participants </a:t>
            </a:r>
          </a:p>
          <a:p>
            <a:pPr lvl="1">
              <a:buClr>
                <a:schemeClr val="tx2">
                  <a:lumMod val="90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43 participants from Arab countries </a:t>
            </a:r>
            <a:endParaRPr lang="en-US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755650" y="2454275"/>
            <a:ext cx="77692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45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Tx/>
              <a:buNone/>
              <a:tabLst/>
              <a:defRPr/>
            </a:pPr>
            <a:r>
              <a:rPr kumimoji="0" lang="en-US" sz="5000" b="1" i="0" u="sng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Thanks For Your Attention</a:t>
            </a:r>
          </a:p>
        </p:txBody>
      </p:sp>
      <p:pic>
        <p:nvPicPr>
          <p:cNvPr id="7" name="Picture 9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2363" y="808593"/>
            <a:ext cx="14430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09564" y="808593"/>
          <a:ext cx="1447800" cy="1477407"/>
        </p:xfrm>
        <a:graphic>
          <a:graphicData uri="http://schemas.openxmlformats.org/presentationml/2006/ole">
            <p:oleObj spid="_x0000_s2050" name="Image" r:id="rId4" imgW="1791108" imgH="1829217" progId="">
              <p:embed/>
            </p:oleObj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52400" y="762000"/>
            <a:ext cx="8763000" cy="5334000"/>
          </a:xfrm>
        </p:spPr>
        <p:txBody>
          <a:bodyPr>
            <a:noAutofit/>
          </a:bodyPr>
          <a:lstStyle/>
          <a:p>
            <a:pPr defTabSz="1319213" eaLnBrk="0" hangingPunct="0">
              <a:lnSpc>
                <a:spcPct val="130000"/>
              </a:lnSpc>
              <a:defRPr/>
            </a:pP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Academic Side of Police Training </a:t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 Experience in</a:t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Royal Police Academy - Jordan</a:t>
            </a: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2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4200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pPr lvl="1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lvl="1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Organizational Chart</a:t>
            </a:r>
          </a:p>
          <a:p>
            <a:pPr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RPA Nowadays </a:t>
            </a:r>
          </a:p>
          <a:p>
            <a:pPr lvl="1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Training Activities </a:t>
            </a:r>
          </a:p>
          <a:p>
            <a:pPr marL="692150" lvl="2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Higher leadership</a:t>
            </a:r>
          </a:p>
          <a:p>
            <a:pPr marL="688975" lvl="2" indent="-225425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Intermediate leadership </a:t>
            </a:r>
          </a:p>
          <a:p>
            <a:pPr lvl="1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Training staff </a:t>
            </a:r>
          </a:p>
          <a:p>
            <a:pPr lvl="1"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1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Methodology </a:t>
            </a:r>
          </a:p>
          <a:p>
            <a:pPr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Partnership </a:t>
            </a:r>
          </a:p>
          <a:p>
            <a:pPr defTabSz="1319213" eaLnBrk="0" hangingPunct="0">
              <a:lnSpc>
                <a:spcPct val="130000"/>
              </a:lnSpc>
              <a:buClr>
                <a:schemeClr val="tx2">
                  <a:lumMod val="90000"/>
                </a:schemeClr>
              </a:buClr>
              <a:defRPr/>
            </a:pP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Statistics </a:t>
            </a:r>
          </a:p>
          <a:p>
            <a:endParaRPr lang="en-US" dirty="0">
              <a:solidFill>
                <a:schemeClr val="tx2">
                  <a:lumMod val="9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58"/>
          <p:cNvSpPr>
            <a:spLocks noChangeArrowheads="1"/>
          </p:cNvSpPr>
          <p:nvPr/>
        </p:nvSpPr>
        <p:spPr bwMode="auto">
          <a:xfrm>
            <a:off x="3124200" y="228600"/>
            <a:ext cx="3276600" cy="762000"/>
          </a:xfrm>
          <a:prstGeom prst="flowChartAlternateProcess">
            <a:avLst/>
          </a:prstGeom>
          <a:gradFill rotWithShape="0">
            <a:gsLst>
              <a:gs pos="0">
                <a:srgbClr val="800000">
                  <a:gamma/>
                  <a:shade val="46275"/>
                  <a:invGamma/>
                </a:srgbClr>
              </a:gs>
              <a:gs pos="50000">
                <a:srgbClr val="800000"/>
              </a:gs>
              <a:gs pos="100000">
                <a:srgbClr val="8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2">
                <a:lumMod val="9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 eaLnBrk="0" hangingPunct="0"/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sz="4000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PT Bold Heading" pitchFamily="2" charset="-78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30725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Founded on 01/04/1987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To cover training activities of police training.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Specialized in intermediate and senior police officers training. </a:t>
            </a:r>
            <a:endParaRPr lang="en-US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58"/>
          <p:cNvSpPr>
            <a:spLocks noChangeArrowheads="1"/>
          </p:cNvSpPr>
          <p:nvPr/>
        </p:nvSpPr>
        <p:spPr bwMode="auto">
          <a:xfrm>
            <a:off x="3048000" y="304800"/>
            <a:ext cx="3276600" cy="762000"/>
          </a:xfrm>
          <a:prstGeom prst="flowChartAlternateProcess">
            <a:avLst/>
          </a:prstGeom>
          <a:gradFill rotWithShape="0">
            <a:gsLst>
              <a:gs pos="0">
                <a:srgbClr val="800000">
                  <a:gamma/>
                  <a:shade val="46275"/>
                  <a:invGamma/>
                </a:srgbClr>
              </a:gs>
              <a:gs pos="50000">
                <a:srgbClr val="800000"/>
              </a:gs>
              <a:gs pos="100000">
                <a:srgbClr val="8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2">
                <a:lumMod val="9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 eaLnBrk="0" hangingPunct="0"/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Background</a:t>
            </a:r>
            <a:endParaRPr lang="en-US" sz="4000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51"/>
          <p:cNvSpPr>
            <a:spLocks noChangeShapeType="1"/>
          </p:cNvSpPr>
          <p:nvPr/>
        </p:nvSpPr>
        <p:spPr bwMode="auto">
          <a:xfrm flipH="1">
            <a:off x="4067175" y="40767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Line 156"/>
          <p:cNvSpPr>
            <a:spLocks noChangeShapeType="1"/>
          </p:cNvSpPr>
          <p:nvPr/>
        </p:nvSpPr>
        <p:spPr bwMode="auto">
          <a:xfrm flipH="1">
            <a:off x="2408238" y="5013325"/>
            <a:ext cx="303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Line 154"/>
          <p:cNvSpPr>
            <a:spLocks noChangeShapeType="1"/>
          </p:cNvSpPr>
          <p:nvPr/>
        </p:nvSpPr>
        <p:spPr bwMode="auto">
          <a:xfrm>
            <a:off x="2446338" y="450850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Line 31"/>
          <p:cNvSpPr>
            <a:spLocks noChangeShapeType="1"/>
          </p:cNvSpPr>
          <p:nvPr/>
        </p:nvSpPr>
        <p:spPr bwMode="auto">
          <a:xfrm flipH="1">
            <a:off x="1114425" y="4868863"/>
            <a:ext cx="133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 flipH="1">
            <a:off x="1247775" y="4508500"/>
            <a:ext cx="3317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1247775" y="4508500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 flipH="1">
            <a:off x="1090613" y="4292600"/>
            <a:ext cx="1317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Rectangle 128"/>
          <p:cNvSpPr>
            <a:spLocks noChangeArrowheads="1"/>
          </p:cNvSpPr>
          <p:nvPr/>
        </p:nvSpPr>
        <p:spPr bwMode="auto">
          <a:xfrm>
            <a:off x="107950" y="3933825"/>
            <a:ext cx="1006475" cy="576263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Officers 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&amp;Personnel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Affairs Bran.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H="1">
            <a:off x="1222375" y="3932238"/>
            <a:ext cx="3317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 flipH="1">
            <a:off x="3841750" y="4797425"/>
            <a:ext cx="1317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flipH="1">
            <a:off x="3841750" y="5229225"/>
            <a:ext cx="1317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2771775" y="4508500"/>
            <a:ext cx="1093788" cy="44767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Development &amp;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Research Bran.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2911475" y="5068888"/>
            <a:ext cx="954088" cy="44767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Line 4"/>
          <p:cNvSpPr>
            <a:spLocks noChangeShapeType="1"/>
          </p:cNvSpPr>
          <p:nvPr/>
        </p:nvSpPr>
        <p:spPr bwMode="auto">
          <a:xfrm>
            <a:off x="2339975" y="2060575"/>
            <a:ext cx="0" cy="6619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>
            <a:off x="8316913" y="1506538"/>
            <a:ext cx="0" cy="48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>
            <a:off x="684213" y="1628775"/>
            <a:ext cx="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4" name="Line 17"/>
          <p:cNvSpPr>
            <a:spLocks noChangeShapeType="1"/>
          </p:cNvSpPr>
          <p:nvPr/>
        </p:nvSpPr>
        <p:spPr bwMode="auto">
          <a:xfrm>
            <a:off x="1908175" y="1557338"/>
            <a:ext cx="0" cy="5746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5" name="Line 18"/>
          <p:cNvSpPr>
            <a:spLocks noChangeShapeType="1"/>
          </p:cNvSpPr>
          <p:nvPr/>
        </p:nvSpPr>
        <p:spPr bwMode="auto">
          <a:xfrm>
            <a:off x="468313" y="2205038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Line 19"/>
          <p:cNvSpPr>
            <a:spLocks noChangeShapeType="1"/>
          </p:cNvSpPr>
          <p:nvPr/>
        </p:nvSpPr>
        <p:spPr bwMode="auto">
          <a:xfrm flipH="1">
            <a:off x="2339975" y="1412875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7" name="Line 20"/>
          <p:cNvSpPr>
            <a:spLocks noChangeShapeType="1"/>
          </p:cNvSpPr>
          <p:nvPr/>
        </p:nvSpPr>
        <p:spPr bwMode="auto">
          <a:xfrm flipH="1">
            <a:off x="1862138" y="2060575"/>
            <a:ext cx="4778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5940425" y="1628775"/>
            <a:ext cx="0" cy="2047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9" name="Line 22"/>
          <p:cNvSpPr>
            <a:spLocks noChangeShapeType="1"/>
          </p:cNvSpPr>
          <p:nvPr/>
        </p:nvSpPr>
        <p:spPr bwMode="auto">
          <a:xfrm>
            <a:off x="6832600" y="1557338"/>
            <a:ext cx="0" cy="338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0" name="Line 23"/>
          <p:cNvSpPr>
            <a:spLocks noChangeShapeType="1"/>
          </p:cNvSpPr>
          <p:nvPr/>
        </p:nvSpPr>
        <p:spPr bwMode="auto">
          <a:xfrm flipH="1">
            <a:off x="7405688" y="1484313"/>
            <a:ext cx="911225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1" name="Line 3"/>
          <p:cNvSpPr>
            <a:spLocks noChangeShapeType="1"/>
          </p:cNvSpPr>
          <p:nvPr/>
        </p:nvSpPr>
        <p:spPr bwMode="auto">
          <a:xfrm>
            <a:off x="4918075" y="476250"/>
            <a:ext cx="11113" cy="276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2" name="Line 6"/>
          <p:cNvSpPr>
            <a:spLocks noChangeShapeType="1"/>
          </p:cNvSpPr>
          <p:nvPr/>
        </p:nvSpPr>
        <p:spPr bwMode="auto">
          <a:xfrm flipH="1">
            <a:off x="7038975" y="1208088"/>
            <a:ext cx="4763" cy="298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3" name="Line 8"/>
          <p:cNvSpPr>
            <a:spLocks noChangeShapeType="1"/>
          </p:cNvSpPr>
          <p:nvPr/>
        </p:nvSpPr>
        <p:spPr bwMode="auto">
          <a:xfrm flipH="1">
            <a:off x="1647825" y="1196975"/>
            <a:ext cx="0" cy="261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4" name="Line 9"/>
          <p:cNvSpPr>
            <a:spLocks noChangeShapeType="1"/>
          </p:cNvSpPr>
          <p:nvPr/>
        </p:nvSpPr>
        <p:spPr bwMode="auto">
          <a:xfrm flipH="1" flipV="1">
            <a:off x="1655763" y="1196975"/>
            <a:ext cx="5375275" cy="11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5" name="Line 15"/>
          <p:cNvSpPr>
            <a:spLocks noChangeShapeType="1"/>
          </p:cNvSpPr>
          <p:nvPr/>
        </p:nvSpPr>
        <p:spPr bwMode="auto">
          <a:xfrm>
            <a:off x="4171950" y="692150"/>
            <a:ext cx="151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7" name="Rectangle 7"/>
          <p:cNvSpPr>
            <a:spLocks noChangeArrowheads="1"/>
          </p:cNvSpPr>
          <p:nvPr/>
        </p:nvSpPr>
        <p:spPr bwMode="auto">
          <a:xfrm>
            <a:off x="468313" y="1268413"/>
            <a:ext cx="2590800" cy="360362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lIns="104747" tIns="51542" rIns="104747" bIns="51542" anchor="ctr"/>
          <a:lstStyle/>
          <a:p>
            <a:pPr algn="ctr" defTabSz="1123950" rtl="0" eaLnBrk="0" hangingPunct="0"/>
            <a:r>
              <a:rPr lang="en-US" sz="1300" b="1">
                <a:latin typeface="Times New Roman" pitchFamily="18" charset="0"/>
                <a:cs typeface="Times New Roman" pitchFamily="18" charset="0"/>
              </a:rPr>
              <a:t>Intermediate Training Faculty</a:t>
            </a:r>
          </a:p>
        </p:txBody>
      </p:sp>
      <p:sp>
        <p:nvSpPr>
          <p:cNvPr id="9248" name="AutoShape 11"/>
          <p:cNvSpPr>
            <a:spLocks noChangeArrowheads="1"/>
          </p:cNvSpPr>
          <p:nvPr/>
        </p:nvSpPr>
        <p:spPr bwMode="auto">
          <a:xfrm>
            <a:off x="4260850" y="115888"/>
            <a:ext cx="1308100" cy="371475"/>
          </a:xfrm>
          <a:prstGeom prst="flowChartAlternateProcess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pPr algn="ctr" defTabSz="957263" rtl="0" eaLnBrk="0" hangingPunct="0">
              <a:spcBef>
                <a:spcPct val="50000"/>
              </a:spcBef>
            </a:pPr>
            <a:r>
              <a:rPr lang="en-US" sz="1400" b="1">
                <a:solidFill>
                  <a:srgbClr val="FFFF2D"/>
                </a:solidFill>
                <a:latin typeface="Times New Roman" pitchFamily="18" charset="0"/>
                <a:cs typeface="Times New Roman" pitchFamily="18" charset="0"/>
              </a:rPr>
              <a:t>Commander</a:t>
            </a:r>
          </a:p>
        </p:txBody>
      </p:sp>
      <p:sp>
        <p:nvSpPr>
          <p:cNvPr id="9249" name="AutoShape 12"/>
          <p:cNvSpPr>
            <a:spLocks noChangeArrowheads="1"/>
          </p:cNvSpPr>
          <p:nvPr/>
        </p:nvSpPr>
        <p:spPr bwMode="auto">
          <a:xfrm>
            <a:off x="3636963" y="558800"/>
            <a:ext cx="647700" cy="349250"/>
          </a:xfrm>
          <a:prstGeom prst="flowChartAlternateProcess">
            <a:avLst/>
          </a:prstGeom>
          <a:solidFill>
            <a:srgbClr val="FFFF66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pPr algn="ctr" defTabSz="957263" rtl="0" eaLnBrk="0" hangingPunct="0">
              <a:spcBef>
                <a:spcPct val="50000"/>
              </a:spcBef>
            </a:pPr>
            <a:r>
              <a:rPr lang="en-US" sz="13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Deputy</a:t>
            </a:r>
          </a:p>
        </p:txBody>
      </p:sp>
      <p:sp>
        <p:nvSpPr>
          <p:cNvPr id="9250" name="Line 33"/>
          <p:cNvSpPr>
            <a:spLocks noChangeShapeType="1"/>
          </p:cNvSpPr>
          <p:nvPr/>
        </p:nvSpPr>
        <p:spPr bwMode="auto">
          <a:xfrm>
            <a:off x="5148263" y="1341438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1" name="Line 34"/>
          <p:cNvSpPr>
            <a:spLocks noChangeShapeType="1"/>
          </p:cNvSpPr>
          <p:nvPr/>
        </p:nvSpPr>
        <p:spPr bwMode="auto">
          <a:xfrm flipH="1" flipV="1">
            <a:off x="5148263" y="1341438"/>
            <a:ext cx="982662" cy="11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2" name="AutoShape 32"/>
          <p:cNvSpPr>
            <a:spLocks noChangeArrowheads="1"/>
          </p:cNvSpPr>
          <p:nvPr/>
        </p:nvSpPr>
        <p:spPr bwMode="auto">
          <a:xfrm>
            <a:off x="4859338" y="1428750"/>
            <a:ext cx="1008062" cy="2571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Secretariat</a:t>
            </a:r>
            <a:endParaRPr kumimoji="1" lang="ar-JO" sz="12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3" name="AutoShape 36"/>
          <p:cNvSpPr>
            <a:spLocks noChangeArrowheads="1"/>
          </p:cNvSpPr>
          <p:nvPr/>
        </p:nvSpPr>
        <p:spPr bwMode="auto">
          <a:xfrm>
            <a:off x="7308850" y="1773238"/>
            <a:ext cx="863600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Legal Science Section</a:t>
            </a:r>
            <a:endParaRPr kumimoji="1"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4" name="AutoShape 37"/>
          <p:cNvSpPr>
            <a:spLocks noChangeArrowheads="1"/>
          </p:cNvSpPr>
          <p:nvPr/>
        </p:nvSpPr>
        <p:spPr bwMode="auto">
          <a:xfrm>
            <a:off x="4643438" y="1773238"/>
            <a:ext cx="1368425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Police &amp; Security</a:t>
            </a:r>
          </a:p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Science Section</a:t>
            </a:r>
            <a:endParaRPr kumimoji="1"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5" name="AutoShape 39"/>
          <p:cNvSpPr>
            <a:spLocks noChangeArrowheads="1"/>
          </p:cNvSpPr>
          <p:nvPr/>
        </p:nvSpPr>
        <p:spPr bwMode="auto">
          <a:xfrm>
            <a:off x="1044575" y="1844675"/>
            <a:ext cx="1223963" cy="5048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Administrative &amp; Police Training Sec.</a:t>
            </a:r>
            <a:endParaRPr kumimoji="1"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6" name="AutoShape 40"/>
          <p:cNvSpPr>
            <a:spLocks noChangeArrowheads="1"/>
          </p:cNvSpPr>
          <p:nvPr/>
        </p:nvSpPr>
        <p:spPr bwMode="auto">
          <a:xfrm>
            <a:off x="107950" y="1844675"/>
            <a:ext cx="863600" cy="5048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Criminal Education Sec.</a:t>
            </a:r>
            <a:endParaRPr kumimoji="1"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7" name="Rectangle 21"/>
          <p:cNvSpPr>
            <a:spLocks noChangeArrowheads="1"/>
          </p:cNvSpPr>
          <p:nvPr/>
        </p:nvSpPr>
        <p:spPr bwMode="auto">
          <a:xfrm>
            <a:off x="1330325" y="2492375"/>
            <a:ext cx="1081088" cy="576263"/>
          </a:xfrm>
          <a:prstGeom prst="rect">
            <a:avLst/>
          </a:prstGeom>
          <a:solidFill>
            <a:srgbClr val="00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Administrative &amp; Police Training Bran.</a:t>
            </a:r>
            <a:endParaRPr kumimoji="1" lang="ar-JO" sz="10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144463" y="2565400"/>
            <a:ext cx="755650" cy="503238"/>
          </a:xfrm>
          <a:prstGeom prst="rect">
            <a:avLst/>
          </a:prstGeom>
          <a:solidFill>
            <a:srgbClr val="00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Criminal Science Bran.</a:t>
            </a:r>
            <a:endParaRPr kumimoji="1" lang="ar-JO" sz="10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>
            <a:off x="5546725" y="549275"/>
            <a:ext cx="1041400" cy="349250"/>
          </a:xfrm>
          <a:prstGeom prst="flowChartAlternateProcess">
            <a:avLst/>
          </a:prstGeom>
          <a:solidFill>
            <a:srgbClr val="FFFF66"/>
          </a:solidFill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pPr algn="ctr" defTabSz="957263" rtl="0" eaLnBrk="0" hangingPunct="0">
              <a:spcBef>
                <a:spcPct val="50000"/>
              </a:spcBef>
            </a:pPr>
            <a:r>
              <a:rPr lang="en-US" sz="14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Secretariat</a:t>
            </a:r>
          </a:p>
        </p:txBody>
      </p:sp>
      <p:sp>
        <p:nvSpPr>
          <p:cNvPr id="9260" name="Line 100"/>
          <p:cNvSpPr>
            <a:spLocks noChangeShapeType="1"/>
          </p:cNvSpPr>
          <p:nvPr/>
        </p:nvSpPr>
        <p:spPr bwMode="auto">
          <a:xfrm>
            <a:off x="1979613" y="3213100"/>
            <a:ext cx="5329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1" name="Rectangle 124"/>
          <p:cNvSpPr>
            <a:spLocks noChangeArrowheads="1"/>
          </p:cNvSpPr>
          <p:nvPr/>
        </p:nvSpPr>
        <p:spPr bwMode="auto">
          <a:xfrm>
            <a:off x="6227763" y="4581525"/>
            <a:ext cx="1728787" cy="287338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External Relations Dept.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3" name="Line 119"/>
          <p:cNvSpPr>
            <a:spLocks noChangeShapeType="1"/>
          </p:cNvSpPr>
          <p:nvPr/>
        </p:nvSpPr>
        <p:spPr bwMode="auto">
          <a:xfrm>
            <a:off x="1979613" y="3217863"/>
            <a:ext cx="0" cy="223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4" name="Line 159"/>
          <p:cNvSpPr>
            <a:spLocks noChangeShapeType="1"/>
          </p:cNvSpPr>
          <p:nvPr/>
        </p:nvSpPr>
        <p:spPr bwMode="auto">
          <a:xfrm>
            <a:off x="2471738" y="359886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5" name="Line 160"/>
          <p:cNvSpPr>
            <a:spLocks noChangeShapeType="1"/>
          </p:cNvSpPr>
          <p:nvPr/>
        </p:nvSpPr>
        <p:spPr bwMode="auto">
          <a:xfrm>
            <a:off x="2776538" y="3598863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6" name="Line 163"/>
          <p:cNvSpPr>
            <a:spLocks noChangeShapeType="1"/>
          </p:cNvSpPr>
          <p:nvPr/>
        </p:nvSpPr>
        <p:spPr bwMode="auto">
          <a:xfrm flipH="1">
            <a:off x="2471738" y="443706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 flipH="1">
            <a:off x="2471738" y="3978275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8" name="Rectangle 114"/>
          <p:cNvSpPr>
            <a:spLocks noChangeArrowheads="1"/>
          </p:cNvSpPr>
          <p:nvPr/>
        </p:nvSpPr>
        <p:spPr bwMode="auto">
          <a:xfrm>
            <a:off x="1116013" y="3309938"/>
            <a:ext cx="1350962" cy="425450"/>
          </a:xfrm>
          <a:prstGeom prst="rect">
            <a:avLst/>
          </a:prstGeom>
          <a:solidFill>
            <a:srgbClr val="00FF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4753" tIns="51545" rIns="104753" bIns="51545" anchor="ctr">
            <a:spAutoFit/>
          </a:bodyPr>
          <a:lstStyle/>
          <a:p>
            <a:pPr algn="ctr" defTabSz="1123950" rtl="0" eaLnBrk="0" hangingPunct="0"/>
            <a:r>
              <a:rPr kumimoji="1"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Administrative Affairs Dept. </a:t>
            </a:r>
            <a:endParaRPr kumimoji="1" lang="ar-JO" sz="10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9" name="Rectangle 136"/>
          <p:cNvSpPr>
            <a:spLocks noChangeArrowheads="1"/>
          </p:cNvSpPr>
          <p:nvPr/>
        </p:nvSpPr>
        <p:spPr bwMode="auto">
          <a:xfrm>
            <a:off x="1368425" y="3854450"/>
            <a:ext cx="1101725" cy="366713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10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Human Resources </a:t>
            </a:r>
          </a:p>
          <a:p>
            <a:pPr algn="ctr" defTabSz="1123950" rtl="0" eaLnBrk="0" hangingPunct="0"/>
            <a:r>
              <a:rPr lang="en-US" sz="110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Dept.</a:t>
            </a:r>
            <a:endParaRPr lang="ar-JO" sz="110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0" name="Rectangle 133"/>
          <p:cNvSpPr>
            <a:spLocks noChangeArrowheads="1"/>
          </p:cNvSpPr>
          <p:nvPr/>
        </p:nvSpPr>
        <p:spPr bwMode="auto">
          <a:xfrm>
            <a:off x="1355725" y="4310063"/>
            <a:ext cx="1344613" cy="414337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Services &amp; </a:t>
            </a:r>
          </a:p>
          <a:p>
            <a:pPr algn="ctr" defTabSz="1123950" rtl="0" eaLnBrk="0" hangingPunct="0"/>
            <a:r>
              <a:rPr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Administration Dept.</a:t>
            </a:r>
            <a:endParaRPr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1" name="Line 27"/>
          <p:cNvSpPr>
            <a:spLocks noChangeShapeType="1"/>
          </p:cNvSpPr>
          <p:nvPr/>
        </p:nvSpPr>
        <p:spPr bwMode="auto">
          <a:xfrm flipH="1">
            <a:off x="6084888" y="638175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2" name="Line 141"/>
          <p:cNvSpPr>
            <a:spLocks noChangeShapeType="1"/>
          </p:cNvSpPr>
          <p:nvPr/>
        </p:nvSpPr>
        <p:spPr bwMode="auto">
          <a:xfrm flipH="1">
            <a:off x="6084888" y="5516563"/>
            <a:ext cx="6238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3" name="Line 57"/>
          <p:cNvSpPr>
            <a:spLocks noChangeShapeType="1"/>
          </p:cNvSpPr>
          <p:nvPr/>
        </p:nvSpPr>
        <p:spPr bwMode="auto">
          <a:xfrm flipH="1">
            <a:off x="6084888" y="5949950"/>
            <a:ext cx="346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4" name="Line 116"/>
          <p:cNvSpPr>
            <a:spLocks noChangeShapeType="1"/>
          </p:cNvSpPr>
          <p:nvPr/>
        </p:nvSpPr>
        <p:spPr bwMode="auto">
          <a:xfrm>
            <a:off x="7297738" y="3213100"/>
            <a:ext cx="0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5" name="Line 138"/>
          <p:cNvSpPr>
            <a:spLocks noChangeShapeType="1"/>
          </p:cNvSpPr>
          <p:nvPr/>
        </p:nvSpPr>
        <p:spPr bwMode="auto">
          <a:xfrm>
            <a:off x="7951788" y="3571875"/>
            <a:ext cx="22066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6" name="Line 139"/>
          <p:cNvSpPr>
            <a:spLocks noChangeShapeType="1"/>
          </p:cNvSpPr>
          <p:nvPr/>
        </p:nvSpPr>
        <p:spPr bwMode="auto">
          <a:xfrm>
            <a:off x="8172450" y="3573463"/>
            <a:ext cx="0" cy="2016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7" name="Line 140"/>
          <p:cNvSpPr>
            <a:spLocks noChangeShapeType="1"/>
          </p:cNvSpPr>
          <p:nvPr/>
        </p:nvSpPr>
        <p:spPr bwMode="auto">
          <a:xfrm flipH="1">
            <a:off x="7812088" y="5589588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8" name="Line 62"/>
          <p:cNvSpPr>
            <a:spLocks noChangeShapeType="1"/>
          </p:cNvSpPr>
          <p:nvPr/>
        </p:nvSpPr>
        <p:spPr bwMode="auto">
          <a:xfrm flipH="1">
            <a:off x="7885113" y="5084763"/>
            <a:ext cx="2873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79" name="Line 142"/>
          <p:cNvSpPr>
            <a:spLocks noChangeShapeType="1"/>
          </p:cNvSpPr>
          <p:nvPr/>
        </p:nvSpPr>
        <p:spPr bwMode="auto">
          <a:xfrm flipH="1">
            <a:off x="7956550" y="4652963"/>
            <a:ext cx="215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0" name="Line 143"/>
          <p:cNvSpPr>
            <a:spLocks noChangeShapeType="1"/>
          </p:cNvSpPr>
          <p:nvPr/>
        </p:nvSpPr>
        <p:spPr bwMode="auto">
          <a:xfrm flipH="1" flipV="1">
            <a:off x="7812088" y="4267200"/>
            <a:ext cx="3603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1" name="Rectangle 94"/>
          <p:cNvSpPr>
            <a:spLocks noChangeArrowheads="1"/>
          </p:cNvSpPr>
          <p:nvPr/>
        </p:nvSpPr>
        <p:spPr bwMode="auto">
          <a:xfrm>
            <a:off x="6516688" y="3367088"/>
            <a:ext cx="1450975" cy="611928"/>
          </a:xfrm>
          <a:prstGeom prst="rect">
            <a:avLst/>
          </a:prstGeom>
          <a:solidFill>
            <a:srgbClr val="00FF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4753" tIns="51545" rIns="104753" bIns="51545" anchor="ctr">
            <a:spAutoFit/>
          </a:bodyPr>
          <a:lstStyle/>
          <a:p>
            <a:pPr algn="ctr" defTabSz="1123950" rtl="0" eaLnBrk="0" hangingPunct="0"/>
            <a:r>
              <a:rPr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Communication &amp;Coordination Dept.</a:t>
            </a:r>
            <a:endParaRPr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2" name="Rectangle 98"/>
          <p:cNvSpPr>
            <a:spLocks noChangeArrowheads="1"/>
          </p:cNvSpPr>
          <p:nvPr/>
        </p:nvSpPr>
        <p:spPr bwMode="auto">
          <a:xfrm>
            <a:off x="6300788" y="6237288"/>
            <a:ext cx="1584325" cy="431800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Documentation &amp; 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Publication 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3" name="Rectangle 121"/>
          <p:cNvSpPr>
            <a:spLocks noChangeArrowheads="1"/>
          </p:cNvSpPr>
          <p:nvPr/>
        </p:nvSpPr>
        <p:spPr bwMode="auto">
          <a:xfrm>
            <a:off x="6300788" y="5805488"/>
            <a:ext cx="1590675" cy="360362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Analysis &amp; Statistics 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4" name="Rectangle 122"/>
          <p:cNvSpPr>
            <a:spLocks noChangeArrowheads="1"/>
          </p:cNvSpPr>
          <p:nvPr/>
        </p:nvSpPr>
        <p:spPr bwMode="auto">
          <a:xfrm>
            <a:off x="6227763" y="5430838"/>
            <a:ext cx="1728787" cy="303212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Research Services Dept.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5" name="Rectangle 123"/>
          <p:cNvSpPr>
            <a:spLocks noChangeArrowheads="1"/>
          </p:cNvSpPr>
          <p:nvPr/>
        </p:nvSpPr>
        <p:spPr bwMode="auto">
          <a:xfrm>
            <a:off x="6227763" y="5013325"/>
            <a:ext cx="1728787" cy="303213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Translation Dept.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6" name="Rectangle 125"/>
          <p:cNvSpPr>
            <a:spLocks noChangeArrowheads="1"/>
          </p:cNvSpPr>
          <p:nvPr/>
        </p:nvSpPr>
        <p:spPr bwMode="auto">
          <a:xfrm>
            <a:off x="6227763" y="4038600"/>
            <a:ext cx="1728787" cy="469900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Scientific Meetings </a:t>
            </a:r>
          </a:p>
          <a:p>
            <a:pPr algn="ctr" defTabSz="1123950" rtl="0" eaLnBrk="0" hangingPunct="0"/>
            <a:r>
              <a:rPr lang="en-US" sz="1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&amp; Seminars </a:t>
            </a:r>
            <a:r>
              <a:rPr lang="en-US" sz="1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Dept.</a:t>
            </a:r>
            <a:endParaRPr lang="ar-JO" sz="12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7" name="Line 71"/>
          <p:cNvSpPr>
            <a:spLocks noChangeShapeType="1"/>
          </p:cNvSpPr>
          <p:nvPr/>
        </p:nvSpPr>
        <p:spPr bwMode="auto">
          <a:xfrm>
            <a:off x="6084888" y="5516563"/>
            <a:ext cx="0" cy="865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8" name="Line 118"/>
          <p:cNvSpPr>
            <a:spLocks noChangeShapeType="1"/>
          </p:cNvSpPr>
          <p:nvPr/>
        </p:nvSpPr>
        <p:spPr bwMode="auto">
          <a:xfrm>
            <a:off x="5103813" y="3214688"/>
            <a:ext cx="0" cy="257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89" name="Line 146"/>
          <p:cNvSpPr>
            <a:spLocks noChangeShapeType="1"/>
          </p:cNvSpPr>
          <p:nvPr/>
        </p:nvSpPr>
        <p:spPr bwMode="auto">
          <a:xfrm>
            <a:off x="5565775" y="3595688"/>
            <a:ext cx="257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0" name="Line 147"/>
          <p:cNvSpPr>
            <a:spLocks noChangeShapeType="1"/>
          </p:cNvSpPr>
          <p:nvPr/>
        </p:nvSpPr>
        <p:spPr bwMode="auto">
          <a:xfrm>
            <a:off x="5835650" y="3595688"/>
            <a:ext cx="0" cy="19573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1" name="Line 148"/>
          <p:cNvSpPr>
            <a:spLocks noChangeShapeType="1"/>
          </p:cNvSpPr>
          <p:nvPr/>
        </p:nvSpPr>
        <p:spPr bwMode="auto">
          <a:xfrm flipH="1">
            <a:off x="5530850" y="512286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2" name="Line 149"/>
          <p:cNvSpPr>
            <a:spLocks noChangeShapeType="1"/>
          </p:cNvSpPr>
          <p:nvPr/>
        </p:nvSpPr>
        <p:spPr bwMode="auto">
          <a:xfrm flipH="1">
            <a:off x="5530850" y="475138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3" name="Line 150"/>
          <p:cNvSpPr>
            <a:spLocks noChangeShapeType="1"/>
          </p:cNvSpPr>
          <p:nvPr/>
        </p:nvSpPr>
        <p:spPr bwMode="auto">
          <a:xfrm flipH="1">
            <a:off x="5530850" y="443706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4" name="Line 78"/>
          <p:cNvSpPr>
            <a:spLocks noChangeShapeType="1"/>
          </p:cNvSpPr>
          <p:nvPr/>
        </p:nvSpPr>
        <p:spPr bwMode="auto">
          <a:xfrm flipH="1">
            <a:off x="5530850" y="40259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5" name="Line 79"/>
          <p:cNvSpPr>
            <a:spLocks noChangeShapeType="1"/>
          </p:cNvSpPr>
          <p:nvPr/>
        </p:nvSpPr>
        <p:spPr bwMode="auto">
          <a:xfrm flipH="1">
            <a:off x="5505450" y="5545138"/>
            <a:ext cx="3190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6" name="Line 80"/>
          <p:cNvSpPr>
            <a:spLocks noChangeShapeType="1"/>
          </p:cNvSpPr>
          <p:nvPr/>
        </p:nvSpPr>
        <p:spPr bwMode="auto">
          <a:xfrm>
            <a:off x="4157663" y="5589588"/>
            <a:ext cx="0" cy="730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7" name="Line 81"/>
          <p:cNvSpPr>
            <a:spLocks noChangeShapeType="1"/>
          </p:cNvSpPr>
          <p:nvPr/>
        </p:nvSpPr>
        <p:spPr bwMode="auto">
          <a:xfrm flipH="1">
            <a:off x="4157663" y="5937250"/>
            <a:ext cx="227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8" name="Line 82"/>
          <p:cNvSpPr>
            <a:spLocks noChangeShapeType="1"/>
          </p:cNvSpPr>
          <p:nvPr/>
        </p:nvSpPr>
        <p:spPr bwMode="auto">
          <a:xfrm flipH="1">
            <a:off x="4157663" y="5589588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99" name="Rectangle 115"/>
          <p:cNvSpPr>
            <a:spLocks noChangeArrowheads="1"/>
          </p:cNvSpPr>
          <p:nvPr/>
        </p:nvSpPr>
        <p:spPr bwMode="auto">
          <a:xfrm>
            <a:off x="4579938" y="3311525"/>
            <a:ext cx="1023937" cy="457200"/>
          </a:xfrm>
          <a:prstGeom prst="rect">
            <a:avLst/>
          </a:prstGeom>
          <a:solidFill>
            <a:srgbClr val="00FF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4753" tIns="51545" rIns="104753" bIns="51545" anchor="ctr">
            <a:spAutoFit/>
          </a:bodyPr>
          <a:lstStyle/>
          <a:p>
            <a:pPr algn="ctr" defTabSz="1123950" rtl="0" eaLnBrk="0" hangingPunct="0"/>
            <a:r>
              <a:rPr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Educational Affairs Dept.</a:t>
            </a:r>
            <a:endParaRPr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0" name="Line 84"/>
          <p:cNvSpPr>
            <a:spLocks noChangeShapeType="1"/>
          </p:cNvSpPr>
          <p:nvPr/>
        </p:nvSpPr>
        <p:spPr bwMode="auto">
          <a:xfrm flipH="1">
            <a:off x="4070350" y="5183188"/>
            <a:ext cx="3825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1" name="Line 85"/>
          <p:cNvSpPr>
            <a:spLocks noChangeShapeType="1"/>
          </p:cNvSpPr>
          <p:nvPr/>
        </p:nvSpPr>
        <p:spPr bwMode="auto">
          <a:xfrm>
            <a:off x="4070350" y="5183188"/>
            <a:ext cx="0" cy="1233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2" name="Line 86"/>
          <p:cNvSpPr>
            <a:spLocks noChangeShapeType="1"/>
          </p:cNvSpPr>
          <p:nvPr/>
        </p:nvSpPr>
        <p:spPr bwMode="auto">
          <a:xfrm flipH="1">
            <a:off x="3767138" y="6418263"/>
            <a:ext cx="303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3" name="Line 87"/>
          <p:cNvSpPr>
            <a:spLocks noChangeShapeType="1"/>
          </p:cNvSpPr>
          <p:nvPr/>
        </p:nvSpPr>
        <p:spPr bwMode="auto">
          <a:xfrm flipH="1">
            <a:off x="3767138" y="6037263"/>
            <a:ext cx="303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5" name="Rectangle 89"/>
          <p:cNvSpPr>
            <a:spLocks noChangeArrowheads="1"/>
          </p:cNvSpPr>
          <p:nvPr/>
        </p:nvSpPr>
        <p:spPr bwMode="auto">
          <a:xfrm>
            <a:off x="2881313" y="5805488"/>
            <a:ext cx="1025525" cy="40957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Higher Studies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6" name="Rectangle 129"/>
          <p:cNvSpPr>
            <a:spLocks noChangeArrowheads="1"/>
          </p:cNvSpPr>
          <p:nvPr/>
        </p:nvSpPr>
        <p:spPr bwMode="auto">
          <a:xfrm>
            <a:off x="4211638" y="4997450"/>
            <a:ext cx="1439862" cy="303213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Registration &amp; </a:t>
            </a:r>
            <a:endParaRPr lang="en-US" sz="11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123950" rtl="0" eaLnBrk="0" hangingPunct="0"/>
            <a:r>
              <a:rPr lang="en-US" sz="11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Admit ion </a:t>
            </a:r>
            <a:r>
              <a:rPr lang="en-US" sz="11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Sect.</a:t>
            </a:r>
            <a:endParaRPr lang="ar-JO" sz="11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7" name="Rectangle 130"/>
          <p:cNvSpPr>
            <a:spLocks noChangeArrowheads="1"/>
          </p:cNvSpPr>
          <p:nvPr/>
        </p:nvSpPr>
        <p:spPr bwMode="auto">
          <a:xfrm>
            <a:off x="4284662" y="4630738"/>
            <a:ext cx="1430337" cy="311150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Examination Sect.</a:t>
            </a:r>
            <a:endParaRPr lang="ar-JO" sz="12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8" name="Rectangle 132"/>
          <p:cNvSpPr>
            <a:spLocks noChangeArrowheads="1"/>
          </p:cNvSpPr>
          <p:nvPr/>
        </p:nvSpPr>
        <p:spPr bwMode="auto">
          <a:xfrm>
            <a:off x="4284662" y="3860800"/>
            <a:ext cx="1430337" cy="360363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Scientific Resources</a:t>
            </a:r>
          </a:p>
          <a:p>
            <a:pPr algn="ctr" defTabSz="1123950" rtl="0" eaLnBrk="0" hangingPunct="0"/>
            <a:r>
              <a:rPr lang="en-US" sz="1200" b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Section</a:t>
            </a:r>
            <a:endParaRPr lang="ar-JO" sz="12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9" name="Rectangle 93"/>
          <p:cNvSpPr>
            <a:spLocks noChangeArrowheads="1"/>
          </p:cNvSpPr>
          <p:nvPr/>
        </p:nvSpPr>
        <p:spPr bwMode="auto">
          <a:xfrm>
            <a:off x="4284663" y="5362575"/>
            <a:ext cx="1366837" cy="371475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Curriculum &amp;Programs</a:t>
            </a:r>
          </a:p>
          <a:p>
            <a:pPr algn="ctr" defTabSz="1123950" rtl="0" eaLnBrk="0" hangingPunct="0"/>
            <a:r>
              <a:rPr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Section</a:t>
            </a:r>
            <a:endParaRPr lang="ar-JO" sz="10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0" name="Rectangle 94"/>
          <p:cNvSpPr>
            <a:spLocks noChangeArrowheads="1"/>
          </p:cNvSpPr>
          <p:nvPr/>
        </p:nvSpPr>
        <p:spPr bwMode="auto">
          <a:xfrm>
            <a:off x="4386263" y="5800725"/>
            <a:ext cx="1409700" cy="36512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Programs Designing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1" name="Rectangle 95"/>
          <p:cNvSpPr>
            <a:spLocks noChangeArrowheads="1"/>
          </p:cNvSpPr>
          <p:nvPr/>
        </p:nvSpPr>
        <p:spPr bwMode="auto">
          <a:xfrm>
            <a:off x="4386263" y="6221413"/>
            <a:ext cx="1409700" cy="44767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Curricula Preparing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2" name="Line 96"/>
          <p:cNvSpPr>
            <a:spLocks noChangeShapeType="1"/>
          </p:cNvSpPr>
          <p:nvPr/>
        </p:nvSpPr>
        <p:spPr bwMode="auto">
          <a:xfrm flipH="1">
            <a:off x="4157663" y="6311900"/>
            <a:ext cx="2270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3" name="Line 97"/>
          <p:cNvSpPr>
            <a:spLocks noChangeShapeType="1"/>
          </p:cNvSpPr>
          <p:nvPr/>
        </p:nvSpPr>
        <p:spPr bwMode="auto">
          <a:xfrm flipH="1">
            <a:off x="3973513" y="4437063"/>
            <a:ext cx="333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4" name="Line 98"/>
          <p:cNvSpPr>
            <a:spLocks noChangeShapeType="1"/>
          </p:cNvSpPr>
          <p:nvPr/>
        </p:nvSpPr>
        <p:spPr bwMode="auto">
          <a:xfrm>
            <a:off x="3973513" y="4437063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5" name="Line 101"/>
          <p:cNvSpPr>
            <a:spLocks noChangeShapeType="1"/>
          </p:cNvSpPr>
          <p:nvPr/>
        </p:nvSpPr>
        <p:spPr bwMode="auto">
          <a:xfrm>
            <a:off x="1223963" y="3932238"/>
            <a:ext cx="0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6" name="Line 102"/>
          <p:cNvSpPr>
            <a:spLocks noChangeShapeType="1"/>
          </p:cNvSpPr>
          <p:nvPr/>
        </p:nvSpPr>
        <p:spPr bwMode="auto">
          <a:xfrm flipH="1">
            <a:off x="1114425" y="5227638"/>
            <a:ext cx="133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7" name="Rectangle 103"/>
          <p:cNvSpPr>
            <a:spLocks noChangeArrowheads="1"/>
          </p:cNvSpPr>
          <p:nvPr/>
        </p:nvSpPr>
        <p:spPr bwMode="auto">
          <a:xfrm>
            <a:off x="184150" y="4581525"/>
            <a:ext cx="954088" cy="431800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Accounting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 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" name="Line 104"/>
          <p:cNvSpPr>
            <a:spLocks noChangeShapeType="1"/>
          </p:cNvSpPr>
          <p:nvPr/>
        </p:nvSpPr>
        <p:spPr bwMode="auto">
          <a:xfrm>
            <a:off x="1247775" y="4867275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9" name="Rectangle 105"/>
          <p:cNvSpPr>
            <a:spLocks noChangeArrowheads="1"/>
          </p:cNvSpPr>
          <p:nvPr/>
        </p:nvSpPr>
        <p:spPr bwMode="auto">
          <a:xfrm>
            <a:off x="184150" y="5084763"/>
            <a:ext cx="954088" cy="431800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Academy 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Compound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0" name="Rectangle 106"/>
          <p:cNvSpPr>
            <a:spLocks noChangeArrowheads="1"/>
          </p:cNvSpPr>
          <p:nvPr/>
        </p:nvSpPr>
        <p:spPr bwMode="auto">
          <a:xfrm>
            <a:off x="1403350" y="4795838"/>
            <a:ext cx="1108075" cy="28892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Services 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1" name="Line 107"/>
          <p:cNvSpPr>
            <a:spLocks noChangeShapeType="1"/>
          </p:cNvSpPr>
          <p:nvPr/>
        </p:nvSpPr>
        <p:spPr bwMode="auto">
          <a:xfrm flipH="1">
            <a:off x="2700338" y="5013325"/>
            <a:ext cx="11112" cy="1152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2" name="Line 108"/>
          <p:cNvSpPr>
            <a:spLocks noChangeShapeType="1"/>
          </p:cNvSpPr>
          <p:nvPr/>
        </p:nvSpPr>
        <p:spPr bwMode="auto">
          <a:xfrm flipH="1">
            <a:off x="2408238" y="5743575"/>
            <a:ext cx="303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3" name="Line 109"/>
          <p:cNvSpPr>
            <a:spLocks noChangeShapeType="1"/>
          </p:cNvSpPr>
          <p:nvPr/>
        </p:nvSpPr>
        <p:spPr bwMode="auto">
          <a:xfrm flipH="1">
            <a:off x="2408238" y="5362575"/>
            <a:ext cx="303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4" name="Rectangle 110"/>
          <p:cNvSpPr>
            <a:spLocks noChangeArrowheads="1"/>
          </p:cNvSpPr>
          <p:nvPr/>
        </p:nvSpPr>
        <p:spPr bwMode="auto">
          <a:xfrm>
            <a:off x="1676401" y="5621338"/>
            <a:ext cx="730250" cy="400050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Dinning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Facilities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5" name="Rectangle 111"/>
          <p:cNvSpPr>
            <a:spLocks noChangeArrowheads="1"/>
          </p:cNvSpPr>
          <p:nvPr/>
        </p:nvSpPr>
        <p:spPr bwMode="auto">
          <a:xfrm>
            <a:off x="1676401" y="5237163"/>
            <a:ext cx="730250" cy="303212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Logistics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6" name="Line 112"/>
          <p:cNvSpPr>
            <a:spLocks noChangeShapeType="1"/>
          </p:cNvSpPr>
          <p:nvPr/>
        </p:nvSpPr>
        <p:spPr bwMode="auto">
          <a:xfrm flipH="1">
            <a:off x="2409825" y="6129338"/>
            <a:ext cx="3032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7" name="Rectangle 113"/>
          <p:cNvSpPr>
            <a:spLocks noChangeArrowheads="1"/>
          </p:cNvSpPr>
          <p:nvPr/>
        </p:nvSpPr>
        <p:spPr bwMode="auto">
          <a:xfrm>
            <a:off x="1676135" y="6080125"/>
            <a:ext cx="732104" cy="301625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Dispatch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8" name="Line 114"/>
          <p:cNvSpPr>
            <a:spLocks noChangeShapeType="1"/>
          </p:cNvSpPr>
          <p:nvPr/>
        </p:nvSpPr>
        <p:spPr bwMode="auto">
          <a:xfrm flipH="1">
            <a:off x="5940425" y="1628775"/>
            <a:ext cx="325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29" name="AutoShape 115"/>
          <p:cNvSpPr>
            <a:spLocks noChangeArrowheads="1"/>
          </p:cNvSpPr>
          <p:nvPr/>
        </p:nvSpPr>
        <p:spPr bwMode="auto">
          <a:xfrm>
            <a:off x="8243888" y="1773238"/>
            <a:ext cx="827087" cy="503237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Faculty Members</a:t>
            </a:r>
            <a:endParaRPr kumimoji="1" lang="ar-JO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0" name="Line 116"/>
          <p:cNvSpPr>
            <a:spLocks noChangeShapeType="1"/>
          </p:cNvSpPr>
          <p:nvPr/>
        </p:nvSpPr>
        <p:spPr bwMode="auto">
          <a:xfrm>
            <a:off x="7524750" y="148431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1" name="AutoShape 117"/>
          <p:cNvSpPr>
            <a:spLocks noChangeArrowheads="1"/>
          </p:cNvSpPr>
          <p:nvPr/>
        </p:nvSpPr>
        <p:spPr bwMode="auto">
          <a:xfrm>
            <a:off x="6084888" y="1778000"/>
            <a:ext cx="1150937" cy="49847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0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Administrative Science Section</a:t>
            </a:r>
            <a:endParaRPr kumimoji="1" lang="ar-JO" sz="10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2" name="AutoShape 118"/>
          <p:cNvSpPr>
            <a:spLocks noChangeArrowheads="1"/>
          </p:cNvSpPr>
          <p:nvPr/>
        </p:nvSpPr>
        <p:spPr bwMode="auto">
          <a:xfrm>
            <a:off x="2411413" y="1916113"/>
            <a:ext cx="865187" cy="5048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1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Faculty Members</a:t>
            </a:r>
            <a:endParaRPr kumimoji="1" lang="ar-SA" sz="11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3" name="Line 119"/>
          <p:cNvSpPr>
            <a:spLocks noChangeShapeType="1"/>
          </p:cNvSpPr>
          <p:nvPr/>
        </p:nvSpPr>
        <p:spPr bwMode="auto">
          <a:xfrm flipH="1" flipV="1">
            <a:off x="1908175" y="1700213"/>
            <a:ext cx="9350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4" name="Line 120"/>
          <p:cNvSpPr>
            <a:spLocks noChangeShapeType="1"/>
          </p:cNvSpPr>
          <p:nvPr/>
        </p:nvSpPr>
        <p:spPr bwMode="auto">
          <a:xfrm>
            <a:off x="2843213" y="1700213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5" name="Line 121"/>
          <p:cNvSpPr>
            <a:spLocks noChangeShapeType="1"/>
          </p:cNvSpPr>
          <p:nvPr/>
        </p:nvSpPr>
        <p:spPr bwMode="auto">
          <a:xfrm>
            <a:off x="3492500" y="1412875"/>
            <a:ext cx="0" cy="503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6" name="Rectangle 122"/>
          <p:cNvSpPr>
            <a:spLocks noChangeArrowheads="1"/>
          </p:cNvSpPr>
          <p:nvPr/>
        </p:nvSpPr>
        <p:spPr bwMode="auto">
          <a:xfrm>
            <a:off x="3113088" y="3917950"/>
            <a:ext cx="954087" cy="303213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Library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37" name="AutoShape 38"/>
          <p:cNvSpPr>
            <a:spLocks noChangeArrowheads="1"/>
          </p:cNvSpPr>
          <p:nvPr/>
        </p:nvSpPr>
        <p:spPr bwMode="auto">
          <a:xfrm>
            <a:off x="3344863" y="1773238"/>
            <a:ext cx="1011237" cy="22701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 lIns="95772" tIns="47886" rIns="95772" bIns="47886" anchor="ctr"/>
          <a:lstStyle/>
          <a:p>
            <a:pPr algn="ctr" defTabSz="957263" rtl="0" eaLnBrk="0" hangingPunct="0"/>
            <a:r>
              <a:rPr kumimoji="1"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Secretariat</a:t>
            </a:r>
            <a:endParaRPr kumimoji="1"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AutoShape 55"/>
          <p:cNvSpPr>
            <a:spLocks noChangeArrowheads="1"/>
          </p:cNvSpPr>
          <p:nvPr/>
        </p:nvSpPr>
        <p:spPr bwMode="auto">
          <a:xfrm>
            <a:off x="76200" y="76200"/>
            <a:ext cx="2819400" cy="561975"/>
          </a:xfrm>
          <a:prstGeom prst="flowChartAlternateProcess">
            <a:avLst/>
          </a:prstGeom>
          <a:gradFill rotWithShape="0">
            <a:gsLst>
              <a:gs pos="0">
                <a:srgbClr val="3B0000"/>
              </a:gs>
              <a:gs pos="50000">
                <a:srgbClr val="800000"/>
              </a:gs>
              <a:gs pos="100000">
                <a:srgbClr val="3B0000"/>
              </a:gs>
            </a:gsLst>
            <a:lin ang="0" scaled="1"/>
          </a:gradFill>
          <a:ln w="28575">
            <a:solidFill>
              <a:srgbClr val="FFFF66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rtl="0" eaLnBrk="0" hangingPunct="0">
              <a:defRPr/>
            </a:pPr>
            <a:r>
              <a:rPr lang="en-US" sz="2200" b="1" dirty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2200" b="1" dirty="0" smtClean="0">
                <a:solidFill>
                  <a:srgbClr val="FFFF66"/>
                </a:solidFill>
                <a:latin typeface="Times New Roman" pitchFamily="18" charset="0"/>
                <a:cs typeface="Times New Roman" pitchFamily="18" charset="0"/>
              </a:rPr>
              <a:t>Chart </a:t>
            </a:r>
            <a:endParaRPr lang="en-US" sz="2200" b="1" dirty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6" name="Rectangle 4"/>
          <p:cNvSpPr>
            <a:spLocks noChangeArrowheads="1"/>
          </p:cNvSpPr>
          <p:nvPr/>
        </p:nvSpPr>
        <p:spPr bwMode="auto">
          <a:xfrm>
            <a:off x="6156324" y="1111250"/>
            <a:ext cx="1997075" cy="5042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04747" tIns="51542" rIns="104747" bIns="51542" anchor="ctr">
            <a:spAutoFit/>
          </a:bodyPr>
          <a:lstStyle/>
          <a:p>
            <a:pPr algn="ctr" defTabSz="1123950" rtl="0" eaLnBrk="0" hangingPunct="0"/>
            <a:r>
              <a:rPr lang="en-US" sz="1300" b="1">
                <a:latin typeface="Times New Roman" pitchFamily="18" charset="0"/>
                <a:cs typeface="Times New Roman" pitchFamily="18" charset="0"/>
              </a:rPr>
              <a:t>Higher Security Study Faculty</a:t>
            </a:r>
            <a:endParaRPr lang="ar-SA" sz="13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62" name="Rectangle 131"/>
          <p:cNvSpPr>
            <a:spLocks noChangeArrowheads="1"/>
          </p:cNvSpPr>
          <p:nvPr/>
        </p:nvSpPr>
        <p:spPr bwMode="auto">
          <a:xfrm>
            <a:off x="4284662" y="4265613"/>
            <a:ext cx="1430338" cy="315912"/>
          </a:xfrm>
          <a:prstGeom prst="rect">
            <a:avLst/>
          </a:prstGeom>
          <a:solidFill>
            <a:srgbClr val="FF330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Total Quality Sect.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04" name="Rectangle 127"/>
          <p:cNvSpPr>
            <a:spLocks noChangeArrowheads="1"/>
          </p:cNvSpPr>
          <p:nvPr/>
        </p:nvSpPr>
        <p:spPr bwMode="auto">
          <a:xfrm>
            <a:off x="2484438" y="6296025"/>
            <a:ext cx="1511300" cy="373063"/>
          </a:xfrm>
          <a:prstGeom prst="rect">
            <a:avLst/>
          </a:prstGeom>
          <a:solidFill>
            <a:srgbClr val="00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5775" tIns="47888" rIns="95775" bIns="47888" anchor="ctr"/>
          <a:lstStyle/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Intermediate Training</a:t>
            </a:r>
          </a:p>
          <a:p>
            <a:pPr algn="ctr" defTabSz="1123950" rtl="0" eaLnBrk="0" hangingPunct="0"/>
            <a:r>
              <a:rPr lang="en-US" sz="1200" b="1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Branch</a:t>
            </a:r>
            <a:endParaRPr lang="ar-JO" sz="1200" b="1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7675"/>
            <a:ext cx="8229600" cy="45307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A. The Higher Security Studies Faculty </a:t>
            </a:r>
          </a:p>
          <a:p>
            <a:pPr eaLnBrk="0" hangingPunct="0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Master's program in Security and Administrative Strategies.   </a:t>
            </a:r>
          </a:p>
          <a:p>
            <a:pPr eaLnBrk="0" hangingPunct="0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Master's program in Criminal Justice.     </a:t>
            </a:r>
          </a:p>
          <a:p>
            <a:pPr eaLnBrk="0" hangingPunct="0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Master's program in Correctional Institutions Administration.   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58"/>
          <p:cNvSpPr>
            <a:spLocks noChangeArrowheads="1"/>
          </p:cNvSpPr>
          <p:nvPr/>
        </p:nvSpPr>
        <p:spPr bwMode="auto">
          <a:xfrm>
            <a:off x="2057400" y="152400"/>
            <a:ext cx="4953000" cy="1295400"/>
          </a:xfrm>
          <a:prstGeom prst="flowChartAlternateProcess">
            <a:avLst/>
          </a:prstGeom>
          <a:gradFill rotWithShape="0">
            <a:gsLst>
              <a:gs pos="0">
                <a:srgbClr val="800000">
                  <a:gamma/>
                  <a:shade val="46275"/>
                  <a:invGamma/>
                </a:srgbClr>
              </a:gs>
              <a:gs pos="50000">
                <a:srgbClr val="800000"/>
              </a:gs>
              <a:gs pos="100000">
                <a:srgbClr val="80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2">
                <a:lumMod val="9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 eaLnBrk="0" hangingPunct="0"/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RPA Nowadays </a:t>
            </a:r>
            <a:b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Training Activities</a:t>
            </a:r>
            <a:endParaRPr lang="en-US" sz="4000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Admission Conditions for Master Programs </a:t>
            </a:r>
            <a:endParaRPr lang="en-US" u="sng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 fontScale="77500" lnSpcReduction="20000"/>
          </a:bodyPr>
          <a:lstStyle/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applicant must have a Bachelor's Degree in any major with no less than (C) average for the Security Administrative Strategies Program. </a:t>
            </a: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applicant must have a Bachelor's Degree in law with no less than (C) average for the Criminal Justice Program.     </a:t>
            </a: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time required to accomplish the program is one academic full-time year (three semesters).   </a:t>
            </a: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endParaRPr lang="en-US" b="1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5938" indent="-515938" eaLnBrk="0" hangingPunct="0">
              <a:buClr>
                <a:schemeClr val="tx2">
                  <a:lumMod val="75000"/>
                </a:schemeClr>
              </a:buClr>
              <a:buFont typeface="Wingdings" pitchFamily="2" charset="2"/>
              <a:buChar char="ü"/>
              <a:tabLst>
                <a:tab pos="515938" algn="l"/>
              </a:tabLst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Students from brotherly countries must follow Ministry of higher Educational instructions.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800" dirty="0" smtClean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4848225"/>
            <a:ext cx="80629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just" eaLnBrk="0" hangingPunct="0">
              <a:tabLst>
                <a:tab pos="0" algn="l"/>
                <a:tab pos="101600" algn="l"/>
              </a:tabLst>
              <a:defRPr/>
            </a:pPr>
            <a:r>
              <a:rPr lang="ar-SA" sz="4800" b="1">
                <a:solidFill>
                  <a:srgbClr val="99FF33"/>
                </a:solidFill>
                <a:latin typeface="Tahoma" pitchFamily="34" charset="0"/>
                <a:cs typeface="DecoType Naskh" pitchFamily="2" charset="-78"/>
              </a:rPr>
              <a:t> </a:t>
            </a:r>
            <a:endParaRPr lang="en-US" sz="3200" b="1">
              <a:solidFill>
                <a:srgbClr val="99FF33"/>
              </a:solidFill>
              <a:latin typeface="Simplified Arabic" pitchFamily="2" charset="-78"/>
              <a:cs typeface="DecoType Naskh" pitchFamily="2" charset="-78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635000" y="160337"/>
            <a:ext cx="8280400" cy="1439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0012" tIns="49212" rIns="100012" bIns="49212"/>
          <a:lstStyle/>
          <a:p>
            <a:pPr algn="ctr" defTabSz="1073150" rtl="0" eaLnBrk="0" hangingPunct="0"/>
            <a:r>
              <a:rPr lang="en-US" sz="2000" b="1" u="sng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A- Master's program in Security and Administrative Strategies</a:t>
            </a:r>
          </a:p>
          <a:p>
            <a:pPr algn="ctr" defTabSz="1073150" rtl="0" eaLnBrk="0" hangingPunct="0"/>
            <a:endParaRPr lang="en-US" sz="2000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073150" rtl="0" eaLnBrk="0" hangingPunct="0"/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0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(33) credit hours of which (24) mandatory credit hours and (9) selective credit hours </a:t>
            </a:r>
            <a:r>
              <a:rPr lang="en-US" sz="20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which (3) credit hours for each course: </a:t>
            </a:r>
          </a:p>
          <a:p>
            <a:pPr algn="just" defTabSz="1073150" rtl="0" eaLnBrk="0" hangingPunct="0"/>
            <a:endParaRPr lang="ar-SA" sz="2000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Group 113"/>
          <p:cNvGraphicFramePr>
            <a:graphicFrameLocks noGrp="1"/>
          </p:cNvGraphicFramePr>
          <p:nvPr/>
        </p:nvGraphicFramePr>
        <p:xfrm>
          <a:off x="444500" y="1846263"/>
          <a:ext cx="8304213" cy="4102877"/>
        </p:xfrm>
        <a:graphic>
          <a:graphicData uri="http://schemas.openxmlformats.org/drawingml/2006/table">
            <a:tbl>
              <a:tblPr rtl="1"/>
              <a:tblGrid>
                <a:gridCol w="3634847"/>
                <a:gridCol w="587022"/>
                <a:gridCol w="3448756"/>
                <a:gridCol w="633588"/>
              </a:tblGrid>
              <a:tr h="484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Selective Courses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Mandatory Course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Political System &amp; Constitutional Law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Resources Strategy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Security &amp; Society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Strategic Management 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  <a:endParaRPr kumimoji="0" lang="ar-SA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Local Administration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Administrative Law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Security Media Management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Crisis Management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Total Quality Management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Scientific Research Methodology &amp; Its statistical Applications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Administrative Information System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Crime Theories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Rights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Organizational Behavior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Leading Theories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Policy Planning &amp; Administrative Decision Taking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4848225"/>
            <a:ext cx="80629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just" eaLnBrk="0" hangingPunct="0">
              <a:tabLst>
                <a:tab pos="0" algn="l"/>
                <a:tab pos="101600" algn="l"/>
              </a:tabLst>
              <a:defRPr/>
            </a:pPr>
            <a:r>
              <a:rPr lang="ar-SA" sz="4800" b="1">
                <a:solidFill>
                  <a:srgbClr val="99FF33"/>
                </a:solidFill>
                <a:latin typeface="Tahoma" pitchFamily="34" charset="0"/>
                <a:cs typeface="DecoType Naskh" pitchFamily="2" charset="-78"/>
              </a:rPr>
              <a:t> </a:t>
            </a:r>
            <a:endParaRPr lang="en-US" sz="3200" b="1">
              <a:solidFill>
                <a:srgbClr val="99FF33"/>
              </a:solidFill>
              <a:latin typeface="Simplified Arabic" pitchFamily="2" charset="-78"/>
              <a:cs typeface="DecoType Naskh" pitchFamily="2" charset="-78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73075" y="152400"/>
            <a:ext cx="8275638" cy="1223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00012" tIns="49212" rIns="100012" bIns="49212"/>
          <a:lstStyle/>
          <a:p>
            <a:pPr algn="ctr" defTabSz="1073150" rtl="0" eaLnBrk="0" hangingPunct="0">
              <a:lnSpc>
                <a:spcPct val="115000"/>
              </a:lnSpc>
            </a:pPr>
            <a:r>
              <a:rPr lang="en-US" sz="2000" b="1" u="sng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B- Master's program in Criminal Justice</a:t>
            </a:r>
          </a:p>
          <a:p>
            <a:pPr algn="ctr" defTabSz="1073150" rtl="0" eaLnBrk="0" hangingPunct="0">
              <a:lnSpc>
                <a:spcPct val="115000"/>
              </a:lnSpc>
            </a:pPr>
            <a:endParaRPr lang="ar-JO" sz="2000" b="1" dirty="0">
              <a:solidFill>
                <a:schemeClr val="tx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073150" rtl="0" eaLnBrk="0" hangingPunct="0">
              <a:lnSpc>
                <a:spcPct val="115000"/>
              </a:lnSpc>
            </a:pPr>
            <a:r>
              <a:rPr lang="en-US" sz="2000" b="1" dirty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Includes (33) credit hours of which (24) mandatory credit hours and (9) selective credit hours of which (3) credit hours for each material </a:t>
            </a:r>
          </a:p>
        </p:txBody>
      </p:sp>
      <p:graphicFrame>
        <p:nvGraphicFramePr>
          <p:cNvPr id="16497" name="Group 113"/>
          <p:cNvGraphicFramePr>
            <a:graphicFrameLocks noGrp="1"/>
          </p:cNvGraphicFramePr>
          <p:nvPr/>
        </p:nvGraphicFramePr>
        <p:xfrm>
          <a:off x="444500" y="1846263"/>
          <a:ext cx="8304213" cy="4397386"/>
        </p:xfrm>
        <a:graphic>
          <a:graphicData uri="http://schemas.openxmlformats.org/drawingml/2006/table">
            <a:tbl>
              <a:tblPr rtl="1"/>
              <a:tblGrid>
                <a:gridCol w="3529013"/>
                <a:gridCol w="551744"/>
                <a:gridCol w="3598334"/>
                <a:gridCol w="625122"/>
              </a:tblGrid>
              <a:tr h="4841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Selective Courses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Mandatory Course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Security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Criminal Procedure Law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Juvenile Delinquency </a:t>
                      </a:r>
                      <a:r>
                        <a:rPr kumimoji="0" lang="ar-JO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Criminology &amp; Punishment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2</a:t>
                      </a:r>
                      <a:endParaRPr kumimoji="0" lang="ar-SA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Islamic Criminal Legislation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Crime Theories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Human Rights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International Human Law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Local Administration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Scientific Research Methodology &amp; Its statistical Applications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Penal Institution Management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Criminal Psychology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Newly Criminal Phenomena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Penal Law \ Public Section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Political System &amp; Constitutional Law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Crime Victims &amp; Victim logy 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1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تصميم افتراضي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620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7620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  <a:cs typeface="Times New Roman" pitchFamily="18" charset="0"/>
          </a:defRPr>
        </a:defPPr>
      </a:lstStyle>
    </a:lnDef>
  </a:objectDefaults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سمة1</Template>
  <TotalTime>230</TotalTime>
  <Words>1191</Words>
  <Application>Microsoft Office PowerPoint</Application>
  <PresentationFormat>عرض على الشاشة (3:4)‏</PresentationFormat>
  <Paragraphs>301</Paragraphs>
  <Slides>19</Slides>
  <Notes>4</Notes>
  <HiddenSlides>0</HiddenSlides>
  <MMClips>0</MMClips>
  <ScaleCrop>false</ScaleCrop>
  <HeadingPairs>
    <vt:vector size="6" baseType="variant">
      <vt:variant>
        <vt:lpstr>سمة</vt:lpstr>
      </vt:variant>
      <vt:variant>
        <vt:i4>2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سمة1</vt:lpstr>
      <vt:lpstr>4_تصميم افتراضي</vt:lpstr>
      <vt:lpstr>Image</vt:lpstr>
      <vt:lpstr>الشريحة 1</vt:lpstr>
      <vt:lpstr> The Academic Side of Police Training      The Experience in  Royal Police Academy - Jordan  </vt:lpstr>
      <vt:lpstr>الشريحة 3</vt:lpstr>
      <vt:lpstr>الشريحة 4</vt:lpstr>
      <vt:lpstr>الشريحة 5</vt:lpstr>
      <vt:lpstr>الشريحة 6</vt:lpstr>
      <vt:lpstr>Admission Conditions for Master Programs </vt:lpstr>
      <vt:lpstr>الشريحة 8</vt:lpstr>
      <vt:lpstr>الشريحة 9</vt:lpstr>
      <vt:lpstr>الشريحة 10</vt:lpstr>
      <vt:lpstr>  Training Activities (Cont.)  </vt:lpstr>
      <vt:lpstr>الشريحة 12</vt:lpstr>
      <vt:lpstr>Specialized courses</vt:lpstr>
      <vt:lpstr>C- Workshops</vt:lpstr>
      <vt:lpstr>Trainers &amp; Instructors</vt:lpstr>
      <vt:lpstr>METHODOLOGY </vt:lpstr>
      <vt:lpstr>Partnership</vt:lpstr>
      <vt:lpstr>Statistics  </vt:lpstr>
      <vt:lpstr>الشريحة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For INTERPA MEETING </dc:title>
  <dc:creator/>
  <cp:lastModifiedBy>psd</cp:lastModifiedBy>
  <cp:revision>44</cp:revision>
  <dcterms:created xsi:type="dcterms:W3CDTF">2006-08-16T00:00:00Z</dcterms:created>
  <dcterms:modified xsi:type="dcterms:W3CDTF">2014-02-23T22:11:51Z</dcterms:modified>
</cp:coreProperties>
</file>